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9"/>
  </p:notesMasterIdLst>
  <p:sldIdLst>
    <p:sldId id="272" r:id="rId2"/>
    <p:sldId id="265" r:id="rId3"/>
    <p:sldId id="269" r:id="rId4"/>
    <p:sldId id="270" r:id="rId5"/>
    <p:sldId id="274" r:id="rId6"/>
    <p:sldId id="275" r:id="rId7"/>
    <p:sldId id="271" r:id="rId8"/>
  </p:sldIdLst>
  <p:sldSz cx="9144000" cy="5143500" type="screen16x9"/>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10" autoAdjust="0"/>
    <p:restoredTop sz="93011" autoAdjust="0"/>
  </p:normalViewPr>
  <p:slideViewPr>
    <p:cSldViewPr>
      <p:cViewPr varScale="1">
        <p:scale>
          <a:sx n="90" d="100"/>
          <a:sy n="90" d="100"/>
        </p:scale>
        <p:origin x="714" y="84"/>
      </p:cViewPr>
      <p:guideLst>
        <p:guide orient="horz" pos="1620"/>
        <p:guide pos="2880"/>
      </p:guideLst>
    </p:cSldViewPr>
  </p:slideViewPr>
  <p:outlineViewPr>
    <p:cViewPr>
      <p:scale>
        <a:sx n="33" d="100"/>
        <a:sy n="33" d="100"/>
      </p:scale>
      <p:origin x="42"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A8ADFD5B-A66C-449C-B6E8-FB716D07777D}" type="datetimeFigureOut">
              <a:rPr lang="en-US" smtClean="0"/>
              <a:pPr/>
              <a:t>5/9/2019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CA5D3BF3-D352-46FC-8343-31F56E6730EA}" type="slidenum">
              <a:rPr lang="en-US" smtClean="0"/>
              <a:pPr/>
              <a:t>‹#›</a:t>
            </a:fld>
            <a:endParaRPr lang="en-US"/>
          </a:p>
        </p:txBody>
      </p:sp>
    </p:spTree>
    <p:extLst>
      <p:ext uri="{BB962C8B-B14F-4D97-AF65-F5344CB8AC3E}">
        <p14:creationId xmlns:p14="http://schemas.microsoft.com/office/powerpoint/2010/main" val="2476050931"/>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en-US"/>
          </a:p>
        </p:txBody>
      </p:sp>
      <p:sp>
        <p:nvSpPr>
          <p:cNvPr id="4" name="Rectangle 3"/>
          <p:cNvSpPr>
            <a:spLocks noGrp="1"/>
          </p:cNvSpPr>
          <p:nvPr>
            <p:ph type="sldNum" sz="quarter" idx="10"/>
          </p:nvPr>
        </p:nvSpPr>
        <p:spPr/>
        <p:txBody>
          <a:bodyPr/>
          <a:lstStyle/>
          <a:p>
            <a:fld id="{CA5D3BF3-D352-46FC-8343-31F56E6730E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r>
              <a:rPr lang="en-US" sz="1200" kern="1200" dirty="0" smtClean="0">
                <a:solidFill>
                  <a:schemeClr val="tx1"/>
                </a:solidFill>
                <a:latin typeface="+mn-lt"/>
                <a:ea typeface="+mn-ea"/>
                <a:cs typeface="+mn-cs"/>
              </a:rPr>
              <a:t>Pegasus identifies itself as a company with the sole objective of exceeding client’s expectations. Pegasus has made an attempt at using technology, emerging realities and updated management techniques in its endeavor to dominate the global airspace. In the management of change realities, the company has to deal with employee resistance. </a:t>
            </a:r>
            <a:endParaRPr lang="en-US" dirty="0"/>
          </a:p>
        </p:txBody>
      </p:sp>
      <p:sp>
        <p:nvSpPr>
          <p:cNvPr id="4" name="Rectangle 3"/>
          <p:cNvSpPr>
            <a:spLocks noGrp="1"/>
          </p:cNvSpPr>
          <p:nvPr>
            <p:ph type="sldNum" sz="quarter" idx="10"/>
          </p:nvPr>
        </p:nvSpPr>
        <p:spPr/>
        <p:txBody>
          <a:bodyPr/>
          <a:lstStyle/>
          <a:p>
            <a:fld id="{CA5D3BF3-D352-46FC-8343-31F56E6730E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r>
              <a:rPr lang="en-US" sz="1200" kern="1200" dirty="0" smtClean="0">
                <a:solidFill>
                  <a:schemeClr val="tx1"/>
                </a:solidFill>
                <a:latin typeface="+mn-lt"/>
                <a:ea typeface="+mn-ea"/>
                <a:cs typeface="+mn-cs"/>
              </a:rPr>
              <a:t>Pegasus has made an attempt at using technology, emerging realities and updated management techniques in its endeavor to dominate the global airspace. In the management of change realities, the company has to deal with employee resistance. Pegasus has made an effort at understanding and internalizing its realities.</a:t>
            </a:r>
            <a:endParaRPr lang="en-US" dirty="0"/>
          </a:p>
        </p:txBody>
      </p:sp>
      <p:sp>
        <p:nvSpPr>
          <p:cNvPr id="4" name="Rectangle 3"/>
          <p:cNvSpPr>
            <a:spLocks noGrp="1"/>
          </p:cNvSpPr>
          <p:nvPr>
            <p:ph type="sldNum" sz="quarter" idx="10"/>
          </p:nvPr>
        </p:nvSpPr>
        <p:spPr/>
        <p:txBody>
          <a:bodyPr/>
          <a:lstStyle/>
          <a:p>
            <a:fld id="{CA5D3BF3-D352-46FC-8343-31F56E6730E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r>
              <a:rPr lang="en-US" sz="1200" kern="1200" dirty="0" smtClean="0">
                <a:solidFill>
                  <a:schemeClr val="tx1"/>
                </a:solidFill>
                <a:latin typeface="+mn-lt"/>
                <a:ea typeface="+mn-ea"/>
                <a:cs typeface="+mn-cs"/>
              </a:rPr>
              <a:t>The immediate human resource needs within this organization is coordinating an effective response to employee needs. The exploration of emotional realities around every actor working around the organization is a critical step at realizing better outcomes.</a:t>
            </a:r>
            <a:endParaRPr lang="en-US" dirty="0"/>
          </a:p>
        </p:txBody>
      </p:sp>
      <p:sp>
        <p:nvSpPr>
          <p:cNvPr id="4" name="Rectangle 3"/>
          <p:cNvSpPr>
            <a:spLocks noGrp="1"/>
          </p:cNvSpPr>
          <p:nvPr>
            <p:ph type="sldNum" sz="quarter" idx="10"/>
          </p:nvPr>
        </p:nvSpPr>
        <p:spPr/>
        <p:txBody>
          <a:bodyPr/>
          <a:lstStyle/>
          <a:p>
            <a:fld id="{CA5D3BF3-D352-46FC-8343-31F56E6730EA}"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r>
              <a:rPr lang="en-US" sz="1200" kern="1200" dirty="0" smtClean="0">
                <a:solidFill>
                  <a:schemeClr val="tx1"/>
                </a:solidFill>
                <a:latin typeface="+mn-lt"/>
                <a:ea typeface="+mn-ea"/>
                <a:cs typeface="+mn-cs"/>
              </a:rPr>
              <a:t>While Pegasus has created a semi-autonomous change management office, the accurate implementation of all change activities is the surest way towards better times. The improvement of efficiency commences at the point of immersing all workers into the change management process.</a:t>
            </a:r>
            <a:endParaRPr lang="en-US" dirty="0"/>
          </a:p>
        </p:txBody>
      </p:sp>
      <p:sp>
        <p:nvSpPr>
          <p:cNvPr id="4" name="Rectangle 3"/>
          <p:cNvSpPr>
            <a:spLocks noGrp="1"/>
          </p:cNvSpPr>
          <p:nvPr>
            <p:ph type="sldNum" sz="quarter" idx="10"/>
          </p:nvPr>
        </p:nvSpPr>
        <p:spPr/>
        <p:txBody>
          <a:bodyPr/>
          <a:lstStyle/>
          <a:p>
            <a:fld id="{CA5D3BF3-D352-46FC-8343-31F56E6730EA}"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en-US" dirty="0"/>
          </a:p>
        </p:txBody>
      </p:sp>
      <p:sp>
        <p:nvSpPr>
          <p:cNvPr id="4" name="Rectangle 3"/>
          <p:cNvSpPr>
            <a:spLocks noGrp="1"/>
          </p:cNvSpPr>
          <p:nvPr>
            <p:ph type="sldNum" sz="quarter" idx="10"/>
          </p:nvPr>
        </p:nvSpPr>
        <p:spPr/>
        <p:txBody>
          <a:bodyPr/>
          <a:lstStyle/>
          <a:p>
            <a:fld id="{CA5D3BF3-D352-46FC-8343-31F56E6730EA}"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en-US" dirty="0"/>
          </a:p>
        </p:txBody>
      </p:sp>
      <p:sp>
        <p:nvSpPr>
          <p:cNvPr id="4" name="Rectangle 3"/>
          <p:cNvSpPr>
            <a:spLocks noGrp="1"/>
          </p:cNvSpPr>
          <p:nvPr>
            <p:ph type="sldNum" sz="quarter" idx="10"/>
          </p:nvPr>
        </p:nvSpPr>
        <p:spPr/>
        <p:txBody>
          <a:bodyPr/>
          <a:lstStyle/>
          <a:p>
            <a:fld id="{CA5D3BF3-D352-46FC-8343-31F56E6730EA}"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Subtitle 8"/>
          <p:cNvSpPr>
            <a:spLocks noGrp="1"/>
          </p:cNvSpPr>
          <p:nvPr>
            <p:ph type="subTitle" idx="1"/>
          </p:nvPr>
        </p:nvSpPr>
        <p:spPr>
          <a:xfrm>
            <a:off x="2362200" y="4537528"/>
            <a:ext cx="6515100" cy="514350"/>
          </a:xfrm>
        </p:spPr>
        <p:txBody>
          <a:bodyPr anchor="ctr"/>
          <a:lstStyle>
            <a:lvl1pPr marL="0" indent="0" algn="l">
              <a:buNone/>
              <a:defRPr sz="28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extLst/>
          </a:lstStyle>
          <a:p>
            <a:pPr algn="ctr"/>
            <a:fld id="{047E157E-8DCB-4F70-A0AF-5EB586A91DD4}" type="datetime1">
              <a:rPr lang="en-US" smtClean="0">
                <a:solidFill>
                  <a:srgbClr val="FFFFFF"/>
                </a:solidFill>
              </a:rPr>
              <a:pPr algn="ctr"/>
              <a:t>5/9/2019</a:t>
            </a:fld>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extLst/>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extLst/>
          </a:lstStyle>
          <a:p>
            <a:fld id="{8F82E0A0-C266-4798-8C8F-B9F91E9DA37E}" type="slidenum">
              <a:rPr lang="en-US" smtClean="0">
                <a:solidFill>
                  <a:schemeClr val="tx2"/>
                </a:solidFill>
              </a:rPr>
              <a:pPr/>
              <a:t>‹#›</a:t>
            </a:fld>
            <a:endParaRPr lang="en-US" dirty="0">
              <a:solidFill>
                <a:schemeClr val="tx2"/>
              </a:solidFill>
            </a:endParaRPr>
          </a:p>
        </p:txBody>
      </p:sp>
      <p:sp>
        <p:nvSpPr>
          <p:cNvPr id="12" name="Rectangle 11"/>
          <p:cNvSpPr>
            <a:spLocks noGrp="1"/>
          </p:cNvSpPr>
          <p:nvPr>
            <p:ph type="title"/>
          </p:nvPr>
        </p:nvSpPr>
        <p:spPr>
          <a:xfrm>
            <a:off x="2362200" y="2343150"/>
            <a:ext cx="6477000" cy="2038350"/>
          </a:xfrm>
        </p:spPr>
        <p:txBody>
          <a:bodyPr rtlCol="0" anchor="b"/>
          <a:lstStyle>
            <a:lvl1pPr>
              <a:defRPr cap="all" baseline="0"/>
            </a:lvl1pPr>
            <a:extLst/>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dirty="0"/>
          </a:p>
        </p:txBody>
      </p:sp>
      <p:sp>
        <p:nvSpPr>
          <p:cNvPr id="3" name="Rectangle 2"/>
          <p:cNvSpPr>
            <a:spLocks noGrp="1"/>
          </p:cNvSpPr>
          <p:nvPr>
            <p:ph type="dt" sz="half" idx="10"/>
          </p:nvPr>
        </p:nvSpPr>
        <p:spPr/>
        <p:txBody>
          <a:bodyPr/>
          <a:lstStyle/>
          <a:p>
            <a:fld id="{E4606EA6-EFEA-4C30-9264-4F9291A5780D}" type="datetime1">
              <a:rPr lang="en-US" smtClean="0"/>
              <a:pPr/>
              <a:t>5/9/2019</a:t>
            </a:fld>
            <a:endParaRPr lang="en-US"/>
          </a:p>
        </p:txBody>
      </p:sp>
      <p:sp>
        <p:nvSpPr>
          <p:cNvPr id="4" name="Rectangle 3"/>
          <p:cNvSpPr>
            <a:spLocks noGrp="1"/>
          </p:cNvSpPr>
          <p:nvPr>
            <p:ph type="ftr" sz="quarter" idx="11"/>
          </p:nvPr>
        </p:nvSpPr>
        <p:spPr/>
        <p:txBody>
          <a:bodyPr/>
          <a:lstStyle/>
          <a:p>
            <a:endParaRPr lang="en-US"/>
          </a:p>
        </p:txBody>
      </p:sp>
      <p:sp>
        <p:nvSpPr>
          <p:cNvPr id="5" name="Rectangle 4"/>
          <p:cNvSpPr>
            <a:spLocks noGrp="1"/>
          </p:cNvSpPr>
          <p:nvPr>
            <p:ph type="sldNum" sz="quarter" idx="12"/>
          </p:nvPr>
        </p:nvSpPr>
        <p:spPr/>
        <p:txBody>
          <a:bodyPr/>
          <a:lstStyle/>
          <a:p>
            <a:pPr algn="ctr"/>
            <a:fld id="{8F82E0A0-C266-4798-8C8F-B9F91E9DA37E}" type="slidenum">
              <a:rPr lang="en-US" sz="1400" b="1" smtClean="0">
                <a:solidFill>
                  <a:srgbClr val="FFFFFF"/>
                </a:solidFill>
              </a:rPr>
              <a:pPr algn="ctr"/>
              <a:t>‹#›</a:t>
            </a:fld>
            <a:endParaRPr lang="en-US"/>
          </a:p>
        </p:txBody>
      </p:sp>
      <p:sp>
        <p:nvSpPr>
          <p:cNvPr id="7" name="Rectangle 6"/>
          <p:cNvSpPr>
            <a:spLocks noGrp="1"/>
          </p:cNvSpPr>
          <p:nvPr>
            <p:ph sz="quarter" idx="13"/>
          </p:nvPr>
        </p:nvSpPr>
        <p:spPr>
          <a:xfrm>
            <a:off x="609600" y="1352550"/>
            <a:ext cx="8153400" cy="3276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hasCustomPrompt="1"/>
          </p:nvPr>
        </p:nvSpPr>
        <p:spPr>
          <a:xfrm>
            <a:off x="1371600" y="1200150"/>
            <a:ext cx="7620000" cy="742950"/>
          </a:xfrm>
        </p:spPr>
        <p:txBody>
          <a:bodyPr/>
          <a:lstStyle>
            <a:lvl1pPr algn="l">
              <a:buNone/>
              <a:defRPr sz="4400" b="0" cap="none">
                <a:solidFill>
                  <a:srgbClr val="FFFFFF"/>
                </a:solidFill>
              </a:defRPr>
            </a:lvl1pPr>
            <a:extLst/>
          </a:lstStyle>
          <a:p>
            <a:r>
              <a:rPr lang="en-US" dirty="0" smtClean="0"/>
              <a:t>Click to edit master title style</a:t>
            </a:r>
            <a:endParaRPr lang="en-US" dirty="0"/>
          </a:p>
        </p:txBody>
      </p:sp>
      <p:sp>
        <p:nvSpPr>
          <p:cNvPr id="12" name="Date Placeholder 11"/>
          <p:cNvSpPr>
            <a:spLocks noGrp="1"/>
          </p:cNvSpPr>
          <p:nvPr>
            <p:ph type="dt" sz="half" idx="10"/>
          </p:nvPr>
        </p:nvSpPr>
        <p:spPr/>
        <p:txBody>
          <a:bodyPr/>
          <a:lstStyle/>
          <a:p>
            <a:fld id="{6FCF9F07-3BC7-4570-B054-79111B0A380C}" type="datetime1">
              <a:rPr lang="en-US" smtClean="0"/>
              <a:pPr/>
              <a:t>5/9/2019</a:t>
            </a:fld>
            <a:endParaRPr lang="en-US"/>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extLst/>
          </a:lstStyle>
          <a:p>
            <a:pPr algn="ctr"/>
            <a:fld id="{8F82E0A0-C266-4798-8C8F-B9F91E9DA37E}" type="slidenum">
              <a:rPr lang="en-US" sz="2400" b="1" smtClean="0">
                <a:solidFill>
                  <a:srgbClr val="FFFFFF"/>
                </a:solidFill>
              </a:rPr>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9" name="Content Placeholder 8"/>
          <p:cNvSpPr>
            <a:spLocks noGrp="1"/>
          </p:cNvSpPr>
          <p:nvPr>
            <p:ph sz="quarter" idx="13"/>
          </p:nvPr>
        </p:nvSpPr>
        <p:spPr>
          <a:xfrm>
            <a:off x="609600" y="1352551"/>
            <a:ext cx="3886200" cy="326862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844901" y="1352549"/>
            <a:ext cx="3886200" cy="3268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fld id="{E4606EA6-EFEA-4C30-9264-4F9291A5780D}" type="datetime1">
              <a:rPr lang="en-US" smtClean="0"/>
              <a:pPr/>
              <a:t>5/9/2019</a:t>
            </a:fld>
            <a:endParaRPr lang="en-US"/>
          </a:p>
        </p:txBody>
      </p:sp>
      <p:sp>
        <p:nvSpPr>
          <p:cNvPr id="10" name="Slide Number Placeholder 9"/>
          <p:cNvSpPr>
            <a:spLocks noGrp="1"/>
          </p:cNvSpPr>
          <p:nvPr>
            <p:ph type="sldNum" sz="quarter" idx="16"/>
          </p:nvPr>
        </p:nvSpPr>
        <p:spPr/>
        <p:txBody>
          <a:bodyPr rtlCol="0"/>
          <a:lstStyle/>
          <a:p>
            <a:pPr algn="ctr"/>
            <a:fld id="{8F82E0A0-C266-4798-8C8F-B9F91E9DA37E}" type="slidenum">
              <a:rPr lang="en-US" sz="1400" b="1" smtClean="0">
                <a:solidFill>
                  <a:srgbClr val="FFFFFF"/>
                </a:solidFill>
              </a:rPr>
              <a:pPr algn="ct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nchor="b"/>
          <a:lstStyle>
            <a:lvl1pPr>
              <a:defRPr/>
            </a:lvl1pPr>
            <a:extLst/>
          </a:lstStyle>
          <a:p>
            <a:r>
              <a:rPr lang="en-US" smtClean="0"/>
              <a:t>Click to edit Master title style</a:t>
            </a:r>
            <a:endParaRPr lang="en-US" dirty="0"/>
          </a:p>
        </p:txBody>
      </p:sp>
      <p:sp>
        <p:nvSpPr>
          <p:cNvPr id="11" name="Content Placeholder 10"/>
          <p:cNvSpPr>
            <a:spLocks noGrp="1"/>
          </p:cNvSpPr>
          <p:nvPr>
            <p:ph sz="quarter" idx="13"/>
          </p:nvPr>
        </p:nvSpPr>
        <p:spPr>
          <a:xfrm>
            <a:off x="609600" y="1919818"/>
            <a:ext cx="3886200" cy="2628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800600" y="1919818"/>
            <a:ext cx="3886200" cy="2628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15"/>
          </p:nvPr>
        </p:nvSpPr>
        <p:spPr/>
        <p:txBody>
          <a:bodyPr rtlCol="0"/>
          <a:lstStyle/>
          <a:p>
            <a:fld id="{E4606EA6-EFEA-4C30-9264-4F9291A5780D}" type="datetime1">
              <a:rPr lang="en-US" smtClean="0"/>
              <a:pPr/>
              <a:t>5/9/2019</a:t>
            </a:fld>
            <a:endParaRPr lang="en-US"/>
          </a:p>
        </p:txBody>
      </p:sp>
      <p:sp>
        <p:nvSpPr>
          <p:cNvPr id="12" name="Slide Number Placeholder 11"/>
          <p:cNvSpPr>
            <a:spLocks noGrp="1"/>
          </p:cNvSpPr>
          <p:nvPr>
            <p:ph type="sldNum" sz="quarter" idx="16"/>
          </p:nvPr>
        </p:nvSpPr>
        <p:spPr/>
        <p:txBody>
          <a:bodyPr rtlCol="0"/>
          <a:lstStyle/>
          <a:p>
            <a:pPr algn="ctr"/>
            <a:fld id="{8F82E0A0-C266-4798-8C8F-B9F91E9DA37E}" type="slidenum">
              <a:rPr lang="en-US" sz="1400" b="1" smtClean="0">
                <a:solidFill>
                  <a:srgbClr val="FFFFFF"/>
                </a:solidFill>
              </a:rPr>
              <a:pPr algn="ct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a:buFontTx/>
              <a:buNone/>
              <a:defRPr sz="2000" b="1">
                <a:solidFill>
                  <a:srgbClr val="FFFFFF"/>
                </a:solidFill>
              </a:defRPr>
            </a:lvl1pPr>
            <a:extLst/>
          </a:lstStyle>
          <a:p>
            <a:pPr lvl="0"/>
            <a:r>
              <a:rPr lang="en-US" smtClean="0"/>
              <a:t>Click to edit Master text styles</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a:buFontTx/>
              <a:buNone/>
              <a:defRPr sz="2000" b="1">
                <a:solidFill>
                  <a:srgbClr val="FFFFFF"/>
                </a:solidFill>
              </a:defRPr>
            </a:lvl1pPr>
            <a:extLst/>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DFADB5D-B7A0-47E3-AD2D-B1A6F8614213}" type="datetime1">
              <a:rPr lang="en-US" smtClean="0"/>
              <a:pPr/>
              <a:t>5/9/2019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968126-03FC-49C0-B9B8-2B561CCC3D90}" type="datetime1">
              <a:rPr lang="en-US" smtClean="0"/>
              <a:pPr/>
              <a:t>5/9/2019</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extLst/>
          </a:lstStyle>
          <a:p>
            <a:fld id="{A3F7CB7D-F184-43C7-B6FD-03D728E1BBFF}" type="slidenum">
              <a:rPr lang="en-US" smtClean="0">
                <a:solidFill>
                  <a:schemeClr val="tx2"/>
                </a:solidFill>
              </a:rPr>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a:buNone/>
              <a:defRPr sz="4200" b="0"/>
            </a:lvl1pPr>
            <a:extLst/>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F49A8198-4617-485E-9585-4840B69DBBA6}" type="datetime1">
              <a:rPr lang="en-US" smtClean="0"/>
              <a:pPr/>
              <a:t>5/9/2019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9" name="Content Placeholder 8"/>
          <p:cNvSpPr>
            <a:spLocks noGrp="1"/>
          </p:cNvSpPr>
          <p:nvPr>
            <p:ph sz="quarter" idx="13"/>
          </p:nvPr>
        </p:nvSpPr>
        <p:spPr>
          <a:xfrm>
            <a:off x="2362200" y="1428750"/>
            <a:ext cx="64008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lstStyle>
            <a:lvl1pPr>
              <a:buNone/>
              <a:defRPr sz="3200"/>
            </a:lvl1pPr>
            <a:extLst/>
          </a:lstStyle>
          <a:p>
            <a:r>
              <a:rPr lang="en-US" smtClean="0"/>
              <a:t>Click icon to add picture</a:t>
            </a:r>
            <a:endParaRPr lang="en-US" dirty="0"/>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extLst/>
          </a:lstStyle>
          <a:p>
            <a:pPr lvl="0"/>
            <a:r>
              <a:rPr lang="en-US" smtClean="0"/>
              <a:t>Click to edit Master text styles</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3543300"/>
            <a:ext cx="7315200" cy="457200"/>
          </a:xfrm>
        </p:spPr>
        <p:txBody>
          <a:bodyPr anchor="ctr"/>
          <a:lstStyle>
            <a:lvl1pPr algn="l">
              <a:buNone/>
              <a:defRPr sz="2800" b="0">
                <a:solidFill>
                  <a:srgbClr val="FFFFFF"/>
                </a:solidFill>
              </a:defRPr>
            </a:lvl1pPr>
            <a:extLst/>
          </a:lstStyle>
          <a:p>
            <a:r>
              <a:rPr lang="en-US" smtClean="0"/>
              <a:t>Click to edit Master title style</a:t>
            </a:r>
            <a:endParaRPr lang="en-US" dirty="0"/>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p>
            <a:fld id="{E4606EA6-EFEA-4C30-9264-4F9291A5780D}" type="datetime1">
              <a:rPr lang="en-US" smtClean="0"/>
              <a:pPr/>
              <a:t>5/9/2019</a:t>
            </a:fld>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extLst/>
          </a:lstStyle>
          <a:p>
            <a:pPr algn="ctr"/>
            <a:fld id="{8F82E0A0-C266-4798-8C8F-B9F91E9DA37E}" type="slidenum">
              <a:rPr lang="en-US" sz="2800" b="1" smtClean="0">
                <a:solidFill>
                  <a:srgbClr val="FFFFFF"/>
                </a:solidFill>
              </a:rPr>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352550"/>
            <a:ext cx="8153400" cy="324231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a:defRPr sz="1400">
                <a:solidFill>
                  <a:schemeClr val="tx2"/>
                </a:solidFill>
              </a:defRPr>
            </a:lvl1pPr>
            <a:extLst/>
          </a:lstStyle>
          <a:p>
            <a:fld id="{E4606EA6-EFEA-4C30-9264-4F9291A5780D}" type="datetime1">
              <a:rPr lang="en-US" smtClean="0"/>
              <a:pPr/>
              <a:t>5/9/2019</a:t>
            </a:fld>
            <a:endParaRPr lang="en-US" sz="1400" dirty="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a:defRPr sz="1400">
                <a:solidFill>
                  <a:schemeClr val="tx2"/>
                </a:solidFill>
              </a:defRPr>
            </a:lvl1pPr>
            <a:extLst/>
          </a:lstStyle>
          <a:p>
            <a:pPr algn="r"/>
            <a:endParaRPr lang="en-US" sz="1400" dirty="0">
              <a:solidFill>
                <a:schemeClr val="tx2"/>
              </a:solidFill>
            </a:endParaRPr>
          </a:p>
        </p:txBody>
      </p:sp>
      <p:sp>
        <p:nvSpPr>
          <p:cNvPr id="7" name="Rectangle 6"/>
          <p:cNvSpPr/>
          <p:nvPr/>
        </p:nvSpPr>
        <p:spPr>
          <a:xfrm>
            <a:off x="0"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12946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590550" y="112946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123507"/>
            <a:ext cx="533400" cy="183357"/>
          </a:xfrm>
          <a:prstGeom prst="rect">
            <a:avLst/>
          </a:prstGeom>
        </p:spPr>
        <p:txBody>
          <a:bodyPr vert="horz" anchor="ctr" anchorCtr="0">
            <a:normAutofit/>
          </a:bodyPr>
          <a:lstStyle>
            <a:lvl1pPr algn="ctr">
              <a:defRPr sz="1400" b="1">
                <a:solidFill>
                  <a:srgbClr val="FFFFFF"/>
                </a:solidFill>
              </a:defRPr>
            </a:lvl1pPr>
            <a:extLst/>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anchor="b">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rtl="0" eaLnBrk="1" latinLnBrk="0" hangingPunct="1">
        <a:spcBef>
          <a:spcPct val="0"/>
        </a:spcBef>
        <a:buNone/>
        <a:defRPr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aviationsafetyblog.asms-pro.com/blog/understanding-management-of-change-in-aviation-sms-programs"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s://it.vanderbilt.edu/itsm/university/VUITIncidentProces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p:txBody>
          <a:bodyPr>
            <a:normAutofit/>
          </a:bodyPr>
          <a:lstStyle/>
          <a:p>
            <a:r>
              <a:rPr lang="en-US" dirty="0" smtClean="0"/>
              <a:t>Management of Change in Aviation </a:t>
            </a:r>
            <a:endParaRPr lang="en-ZA" cap="none" dirty="0"/>
          </a:p>
        </p:txBody>
      </p:sp>
      <p:sp>
        <p:nvSpPr>
          <p:cNvPr id="5" name="Rectangle 4"/>
          <p:cNvSpPr>
            <a:spLocks noGrp="1"/>
          </p:cNvSpPr>
          <p:nvPr>
            <p:ph type="subTitle" idx="1"/>
          </p:nvPr>
        </p:nvSpPr>
        <p:spPr/>
        <p:txBody>
          <a:bodyPr>
            <a:normAutofit fontScale="55000" lnSpcReduction="20000"/>
          </a:bodyPr>
          <a:lstStyle/>
          <a:p>
            <a:r>
              <a:rPr lang="en-US" dirty="0" smtClean="0"/>
              <a:t>This presentation based </a:t>
            </a:r>
            <a:r>
              <a:rPr lang="en-US" dirty="0"/>
              <a:t>on </a:t>
            </a:r>
            <a:r>
              <a:rPr lang="en-US" dirty="0" smtClean="0"/>
              <a:t>the article a Solution Management of Change in Aviation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r>
              <a:rPr lang="en-US" dirty="0" smtClean="0"/>
              <a:t>Introduction</a:t>
            </a:r>
            <a:endParaRPr lang="en-ZA" dirty="0"/>
          </a:p>
        </p:txBody>
      </p:sp>
      <p:sp>
        <p:nvSpPr>
          <p:cNvPr id="3" name="Rectangle 2"/>
          <p:cNvSpPr>
            <a:spLocks noGrp="1"/>
          </p:cNvSpPr>
          <p:nvPr>
            <p:ph sz="quarter" idx="13"/>
          </p:nvPr>
        </p:nvSpPr>
        <p:spPr>
          <a:xfrm>
            <a:off x="609600" y="1428750"/>
            <a:ext cx="6553200" cy="3200400"/>
          </a:xfrm>
        </p:spPr>
        <p:txBody>
          <a:bodyPr anchor="ctr">
            <a:normAutofit fontScale="92500" lnSpcReduction="20000"/>
          </a:bodyPr>
          <a:lstStyle/>
          <a:p>
            <a:r>
              <a:rPr lang="en-US" sz="2400" dirty="0" smtClean="0"/>
              <a:t>PEGASUS has activated a name in the sustenance of impressive customer service. </a:t>
            </a:r>
            <a:endParaRPr lang="en-ZA" sz="2400" dirty="0" smtClean="0"/>
          </a:p>
          <a:p>
            <a:r>
              <a:rPr lang="en-US" sz="2400" dirty="0" smtClean="0"/>
              <a:t>The immediate obligation at Pegasus is influencing a change in attitudes on all actors concerned with the aerospace firm. </a:t>
            </a:r>
            <a:endParaRPr lang="en-ZA" sz="2400" dirty="0" smtClean="0"/>
          </a:p>
          <a:p>
            <a:r>
              <a:rPr lang="en-US" sz="2400" dirty="0" smtClean="0"/>
              <a:t>According to reliable data and information sources, only about 50% of all companies manage to actualize this kind of change. </a:t>
            </a:r>
            <a:endParaRPr lang="en-ZA" sz="2400" dirty="0" smtClean="0"/>
          </a:p>
          <a:p>
            <a:r>
              <a:rPr lang="en-US" sz="2400" dirty="0" smtClean="0"/>
              <a:t>Pegasus identifies itself as a company with the sole objective of exceeding client’s expectations.</a:t>
            </a:r>
            <a:endParaRPr lang="en-ZA" sz="2400" dirty="0"/>
          </a:p>
        </p:txBody>
      </p:sp>
    </p:spTree>
    <p:extLst>
      <p:ext uri="{BB962C8B-B14F-4D97-AF65-F5344CB8AC3E}">
        <p14:creationId xmlns:p14="http://schemas.microsoft.com/office/powerpoint/2010/main" val="12988204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fontScale="90000"/>
          </a:bodyPr>
          <a:lstStyle/>
          <a:p>
            <a:r>
              <a:rPr lang="en-US" b="1" dirty="0" smtClean="0"/>
              <a:t>Option for completing the change reorganization </a:t>
            </a:r>
            <a:endParaRPr lang="en-ZA" dirty="0"/>
          </a:p>
        </p:txBody>
      </p:sp>
      <p:sp>
        <p:nvSpPr>
          <p:cNvPr id="3" name="Rectangle 2"/>
          <p:cNvSpPr>
            <a:spLocks noGrp="1"/>
          </p:cNvSpPr>
          <p:nvPr>
            <p:ph sz="quarter" idx="13"/>
          </p:nvPr>
        </p:nvSpPr>
        <p:spPr>
          <a:xfrm>
            <a:off x="609600" y="1428750"/>
            <a:ext cx="6553200" cy="3200400"/>
          </a:xfrm>
        </p:spPr>
        <p:txBody>
          <a:bodyPr anchor="ctr">
            <a:normAutofit fontScale="92500" lnSpcReduction="10000"/>
          </a:bodyPr>
          <a:lstStyle/>
          <a:p>
            <a:r>
              <a:rPr lang="en-US" sz="1600" dirty="0" smtClean="0"/>
              <a:t>To assist in this change management goal, the company has the obligation of creating a channel that supports reporting mechanisms. </a:t>
            </a:r>
            <a:endParaRPr lang="en-ZA" sz="1600" dirty="0" smtClean="0"/>
          </a:p>
          <a:p>
            <a:r>
              <a:rPr lang="en-US" sz="1600" dirty="0" smtClean="0"/>
              <a:t>It is necessary that the organization firmly creates a visible awareness process. With everyone, including clients aware that Pegasus is activating a change process, they may actualize a positive response process. </a:t>
            </a:r>
            <a:endParaRPr lang="en-ZA" sz="1600" dirty="0" smtClean="0"/>
          </a:p>
          <a:p>
            <a:r>
              <a:rPr lang="en-US" sz="1600" dirty="0" smtClean="0"/>
              <a:t>With everyone, including clients aware that Pegasus is activating a change process, they may actualize a positive response process. </a:t>
            </a:r>
            <a:endParaRPr lang="en-ZA" sz="1600" dirty="0" smtClean="0"/>
          </a:p>
          <a:p>
            <a:r>
              <a:rPr lang="en-US" sz="1600" dirty="0" smtClean="0"/>
              <a:t>The company, having procured Boeing and Airbus planes, made its way into being the second biggest airline in Turkey. With such a commitment towards success, the company displays a potential at starting and implementing a reliable change process. </a:t>
            </a:r>
            <a:endParaRPr lang="en-ZA" sz="1600" dirty="0" smtClean="0"/>
          </a:p>
          <a:p>
            <a:r>
              <a:rPr lang="en-US" sz="1600" dirty="0" smtClean="0"/>
              <a:t>The company has to create a rehabilitated system of attending to customer needs. </a:t>
            </a:r>
            <a:endParaRPr lang="en-ZA" sz="1600" dirty="0" smtClean="0"/>
          </a:p>
        </p:txBody>
      </p:sp>
    </p:spTree>
    <p:extLst>
      <p:ext uri="{BB962C8B-B14F-4D97-AF65-F5344CB8AC3E}">
        <p14:creationId xmlns:p14="http://schemas.microsoft.com/office/powerpoint/2010/main" val="1298820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r>
              <a:rPr lang="en-US" b="1" dirty="0" smtClean="0"/>
              <a:t>Methods of Evaluation </a:t>
            </a:r>
            <a:endParaRPr lang="en-ZA" dirty="0"/>
          </a:p>
        </p:txBody>
      </p:sp>
      <p:sp>
        <p:nvSpPr>
          <p:cNvPr id="3" name="Rectangle 2"/>
          <p:cNvSpPr>
            <a:spLocks noGrp="1"/>
          </p:cNvSpPr>
          <p:nvPr>
            <p:ph sz="quarter" idx="13"/>
          </p:nvPr>
        </p:nvSpPr>
        <p:spPr>
          <a:xfrm>
            <a:off x="609600" y="1428750"/>
            <a:ext cx="6553200" cy="3200400"/>
          </a:xfrm>
        </p:spPr>
        <p:txBody>
          <a:bodyPr anchor="ctr">
            <a:normAutofit/>
          </a:bodyPr>
          <a:lstStyle/>
          <a:p>
            <a:r>
              <a:rPr lang="en-US" sz="1400" dirty="0" smtClean="0"/>
              <a:t>The management of Pegasus has the mandate of assessing the importance of research activities, allocating sufficient resources and endorsing the entire processes. </a:t>
            </a:r>
            <a:endParaRPr lang="en-ZA" sz="1400" dirty="0" smtClean="0"/>
          </a:p>
          <a:p>
            <a:r>
              <a:rPr lang="en-US" sz="1400" dirty="0" smtClean="0"/>
              <a:t>Without goodwill from management, it is an impossible task at activating a change management process at Pegasus. </a:t>
            </a:r>
            <a:endParaRPr lang="en-ZA" sz="1400" dirty="0" smtClean="0"/>
          </a:p>
          <a:p>
            <a:r>
              <a:rPr lang="en-US" sz="1400" dirty="0" smtClean="0"/>
              <a:t>Pegasus simply needs to identify what is needed to assess the precise situation in the market. The answer lies in facilitating proper evidence-based surveys.</a:t>
            </a:r>
            <a:endParaRPr lang="en-ZA" sz="1400" dirty="0" smtClean="0"/>
          </a:p>
          <a:p>
            <a:r>
              <a:rPr lang="en-US" sz="1400" dirty="0" smtClean="0"/>
              <a:t>Pegasus also has a task in the process of identifying the relevant knowledge needed in achieving a proper change management process. </a:t>
            </a:r>
            <a:endParaRPr lang="en-ZA" sz="1400" dirty="0" smtClean="0"/>
          </a:p>
          <a:p>
            <a:r>
              <a:rPr lang="en-US" sz="1400" dirty="0" smtClean="0"/>
              <a:t>The knowledge-based process identifies all the needed legal and informational processes. Leveraging on technology and research materials, the company has a potent case at accessing this kind of technology (Howell, 2018). </a:t>
            </a:r>
            <a:endParaRPr lang="en-ZA" sz="1400" dirty="0"/>
          </a:p>
        </p:txBody>
      </p:sp>
    </p:spTree>
    <p:extLst>
      <p:ext uri="{BB962C8B-B14F-4D97-AF65-F5344CB8AC3E}">
        <p14:creationId xmlns:p14="http://schemas.microsoft.com/office/powerpoint/2010/main" val="1298820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fontScale="90000"/>
          </a:bodyPr>
          <a:lstStyle/>
          <a:p>
            <a:r>
              <a:rPr lang="en-US" b="1" dirty="0" smtClean="0"/>
              <a:t>Change-management reorganization </a:t>
            </a:r>
            <a:endParaRPr lang="en-ZA" dirty="0"/>
          </a:p>
        </p:txBody>
      </p:sp>
      <p:sp>
        <p:nvSpPr>
          <p:cNvPr id="3" name="Rectangle 2"/>
          <p:cNvSpPr>
            <a:spLocks noGrp="1"/>
          </p:cNvSpPr>
          <p:nvPr>
            <p:ph sz="quarter" idx="13"/>
          </p:nvPr>
        </p:nvSpPr>
        <p:spPr>
          <a:xfrm>
            <a:off x="609600" y="1428750"/>
            <a:ext cx="6553200" cy="3200400"/>
          </a:xfrm>
        </p:spPr>
        <p:txBody>
          <a:bodyPr anchor="ctr">
            <a:normAutofit/>
          </a:bodyPr>
          <a:lstStyle/>
          <a:p>
            <a:r>
              <a:rPr lang="en-US" sz="1400" dirty="0" smtClean="0"/>
              <a:t>It is necessary for the company to address these concerns at the earliest opportunity. To assist in this change management goal, the company has the obligation of creating a channel that supports reporting mechanisms. </a:t>
            </a:r>
          </a:p>
          <a:p>
            <a:r>
              <a:rPr lang="en-US" sz="1400" dirty="0" smtClean="0"/>
              <a:t>All the appropriate should get the necessary alert mechanisms as a way of activating proper response mechanisms (Vanderbilt University, 2019). </a:t>
            </a:r>
          </a:p>
          <a:p>
            <a:r>
              <a:rPr lang="en-US" sz="1400" dirty="0" smtClean="0"/>
              <a:t>Any incident, at booking, flight or exit platforms should attract the most focused response possible. </a:t>
            </a:r>
          </a:p>
          <a:p>
            <a:r>
              <a:rPr lang="en-US" sz="1400" dirty="0" smtClean="0"/>
              <a:t>The differentiation of minor and major incidents is another tactic towards presenting a new performance process. Pegasus can avoid the tragic reality faced by Boeing. </a:t>
            </a:r>
            <a:endParaRPr lang="en-ZA" sz="1400" dirty="0"/>
          </a:p>
        </p:txBody>
      </p:sp>
    </p:spTree>
    <p:extLst>
      <p:ext uri="{BB962C8B-B14F-4D97-AF65-F5344CB8AC3E}">
        <p14:creationId xmlns:p14="http://schemas.microsoft.com/office/powerpoint/2010/main" val="12988204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r>
              <a:rPr lang="en-US" sz="4400" b="1" dirty="0" smtClean="0"/>
              <a:t>Rationale 	</a:t>
            </a:r>
            <a:endParaRPr lang="en-ZA" sz="4400" dirty="0" smtClean="0"/>
          </a:p>
        </p:txBody>
      </p:sp>
      <p:sp>
        <p:nvSpPr>
          <p:cNvPr id="3" name="Rectangle 2"/>
          <p:cNvSpPr>
            <a:spLocks noGrp="1"/>
          </p:cNvSpPr>
          <p:nvPr>
            <p:ph sz="quarter" idx="13"/>
          </p:nvPr>
        </p:nvSpPr>
        <p:spPr>
          <a:xfrm>
            <a:off x="609600" y="1428750"/>
            <a:ext cx="6553200" cy="3200400"/>
          </a:xfrm>
        </p:spPr>
        <p:txBody>
          <a:bodyPr anchor="ctr">
            <a:normAutofit/>
          </a:bodyPr>
          <a:lstStyle/>
          <a:p>
            <a:r>
              <a:rPr lang="en-US" sz="1400" dirty="0" smtClean="0"/>
              <a:t>Pegasus must understand its situation, its goals and its resource capacity towards achieving this change. </a:t>
            </a:r>
            <a:endParaRPr lang="en-ZA" sz="1400" dirty="0" smtClean="0"/>
          </a:p>
          <a:p>
            <a:r>
              <a:rPr lang="en-US" sz="1400" dirty="0" smtClean="0"/>
              <a:t>Active goodwill from the management assures the availability of resources and the necessary manpower to actualize a change management process. </a:t>
            </a:r>
            <a:endParaRPr lang="en-ZA" sz="1400" dirty="0" smtClean="0"/>
          </a:p>
          <a:p>
            <a:r>
              <a:rPr lang="en-US" sz="1400" dirty="0" smtClean="0"/>
              <a:t>Proper awareness on serious knowledge platforms will inform all actors about the proposed change. </a:t>
            </a:r>
            <a:endParaRPr lang="en-ZA" sz="1400" dirty="0" smtClean="0"/>
          </a:p>
          <a:p>
            <a:r>
              <a:rPr lang="en-US" sz="1400" dirty="0" smtClean="0"/>
              <a:t>For Pegasus, it is simply a matter of taking caution at each stage. </a:t>
            </a:r>
            <a:endParaRPr lang="en-ZA" sz="1400" dirty="0"/>
          </a:p>
        </p:txBody>
      </p:sp>
    </p:spTree>
    <p:extLst>
      <p:ext uri="{BB962C8B-B14F-4D97-AF65-F5344CB8AC3E}">
        <p14:creationId xmlns:p14="http://schemas.microsoft.com/office/powerpoint/2010/main" val="12988204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r>
              <a:rPr lang="en-US" sz="4400" b="1" dirty="0" smtClean="0"/>
              <a:t>References</a:t>
            </a:r>
            <a:endParaRPr lang="en-ZA" sz="4400" dirty="0" smtClean="0"/>
          </a:p>
        </p:txBody>
      </p:sp>
      <p:sp>
        <p:nvSpPr>
          <p:cNvPr id="3" name="Rectangle 2"/>
          <p:cNvSpPr>
            <a:spLocks noGrp="1"/>
          </p:cNvSpPr>
          <p:nvPr>
            <p:ph sz="quarter" idx="13"/>
          </p:nvPr>
        </p:nvSpPr>
        <p:spPr>
          <a:xfrm>
            <a:off x="609600" y="1428750"/>
            <a:ext cx="6553200" cy="3200400"/>
          </a:xfrm>
        </p:spPr>
        <p:txBody>
          <a:bodyPr anchor="ctr">
            <a:normAutofit/>
          </a:bodyPr>
          <a:lstStyle/>
          <a:p>
            <a:pPr>
              <a:buNone/>
            </a:pPr>
            <a:r>
              <a:rPr lang="en-US" sz="1400" dirty="0" smtClean="0"/>
              <a:t>Howell, C. (2018). Understanding Management of Change in Aviation SMS. Retrieved from </a:t>
            </a:r>
            <a:r>
              <a:rPr lang="en-US" sz="1400" dirty="0" smtClean="0">
                <a:hlinkClick r:id="rId3"/>
              </a:rPr>
              <a:t>http://aviationsafetyblog.asms-pro.com/blog/understanding-management-of-change-in-aviation-sms-programs</a:t>
            </a:r>
            <a:endParaRPr lang="en-US" sz="1400" dirty="0" smtClean="0"/>
          </a:p>
          <a:p>
            <a:pPr>
              <a:buNone/>
            </a:pPr>
            <a:r>
              <a:rPr lang="en-US" sz="1400" dirty="0" smtClean="0"/>
              <a:t>Vanderbilt University. (2019). Incident Management Process. Retrieved from </a:t>
            </a:r>
            <a:r>
              <a:rPr lang="en-US" sz="1400" dirty="0" smtClean="0">
                <a:hlinkClick r:id="rId4"/>
              </a:rPr>
              <a:t>https://it.vanderbilt.edu/itsm/university/VUITIncidentProcess.pdf</a:t>
            </a:r>
            <a:endParaRPr lang="en-ZA" sz="1400" dirty="0" smtClean="0"/>
          </a:p>
          <a:p>
            <a:pPr>
              <a:buNone/>
            </a:pPr>
            <a:endParaRPr lang="en-ZA" sz="1400" dirty="0" smtClean="0"/>
          </a:p>
          <a:p>
            <a:pPr>
              <a:buNone/>
            </a:pPr>
            <a:endParaRPr lang="en-ZA" sz="1400" dirty="0"/>
          </a:p>
        </p:txBody>
      </p:sp>
    </p:spTree>
    <p:extLst>
      <p:ext uri="{BB962C8B-B14F-4D97-AF65-F5344CB8AC3E}">
        <p14:creationId xmlns:p14="http://schemas.microsoft.com/office/powerpoint/2010/main" val="12988204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descreen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WidescreenPresentation</Template>
  <TotalTime>0</TotalTime>
  <Words>769</Words>
  <Application>Microsoft Office PowerPoint</Application>
  <PresentationFormat>On-screen Show (16:9)</PresentationFormat>
  <Paragraphs>43</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Calibri</vt:lpstr>
      <vt:lpstr>Tw Cen MT</vt:lpstr>
      <vt:lpstr>Wingdings</vt:lpstr>
      <vt:lpstr>Wingdings 2</vt:lpstr>
      <vt:lpstr>Widescreen Presentation</vt:lpstr>
      <vt:lpstr>Management of Change in Aviation </vt:lpstr>
      <vt:lpstr>Introduction</vt:lpstr>
      <vt:lpstr>Option for completing the change reorganization </vt:lpstr>
      <vt:lpstr>Methods of Evaluation </vt:lpstr>
      <vt:lpstr>Change-management reorganization </vt:lpstr>
      <vt:lpstr>Rationale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2019-01-19T12:04:53Z</dcterms:created>
  <dcterms:modified xsi:type="dcterms:W3CDTF">2019-05-08T22:25:28Z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ies>
</file>